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77" r:id="rId5"/>
    <p:sldId id="278" r:id="rId6"/>
    <p:sldId id="280" r:id="rId7"/>
    <p:sldId id="260" r:id="rId8"/>
    <p:sldId id="261" r:id="rId9"/>
    <p:sldId id="258" r:id="rId10"/>
    <p:sldId id="287" r:id="rId11"/>
    <p:sldId id="273" r:id="rId12"/>
    <p:sldId id="262" r:id="rId13"/>
    <p:sldId id="268" r:id="rId14"/>
    <p:sldId id="288" r:id="rId15"/>
    <p:sldId id="269" r:id="rId16"/>
    <p:sldId id="271" r:id="rId17"/>
    <p:sldId id="259" r:id="rId18"/>
    <p:sldId id="272" r:id="rId19"/>
    <p:sldId id="270" r:id="rId20"/>
    <p:sldId id="283" r:id="rId21"/>
    <p:sldId id="284" r:id="rId22"/>
    <p:sldId id="285" r:id="rId23"/>
    <p:sldId id="274" r:id="rId24"/>
    <p:sldId id="281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Информац-ком. ум.</c:v>
                </c:pt>
                <c:pt idx="1">
                  <c:v>Регуляц-ком. ум.</c:v>
                </c:pt>
                <c:pt idx="2">
                  <c:v>Аффек-ком. ум.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8.3000000000000007</c:v>
                </c:pt>
                <c:pt idx="2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Информац-ком. ум.</c:v>
                </c:pt>
                <c:pt idx="1">
                  <c:v>Регуляц-ком. ум.</c:v>
                </c:pt>
                <c:pt idx="2">
                  <c:v>Аффек-ком. ум.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33.300000000000004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Информац-ком. ум.</c:v>
                </c:pt>
                <c:pt idx="1">
                  <c:v>Регуляц-ком. ум.</c:v>
                </c:pt>
                <c:pt idx="2">
                  <c:v>Аффек-ком. ум.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</c:v>
                </c:pt>
                <c:pt idx="1">
                  <c:v>58.4</c:v>
                </c:pt>
                <c:pt idx="2">
                  <c:v>36.200000000000003</c:v>
                </c:pt>
              </c:numCache>
            </c:numRef>
          </c:val>
        </c:ser>
        <c:axId val="42540032"/>
        <c:axId val="42586880"/>
      </c:barChart>
      <c:catAx>
        <c:axId val="42540032"/>
        <c:scaling>
          <c:orientation val="minMax"/>
        </c:scaling>
        <c:axPos val="b"/>
        <c:numFmt formatCode="General" sourceLinked="1"/>
        <c:tickLblPos val="nextTo"/>
        <c:crossAx val="42586880"/>
        <c:crosses val="autoZero"/>
        <c:auto val="1"/>
        <c:lblAlgn val="ctr"/>
        <c:lblOffset val="100"/>
      </c:catAx>
      <c:valAx>
        <c:axId val="42586880"/>
        <c:scaling>
          <c:orientation val="minMax"/>
        </c:scaling>
        <c:axPos val="l"/>
        <c:majorGridlines/>
        <c:numFmt formatCode="General" sourceLinked="1"/>
        <c:tickLblPos val="nextTo"/>
        <c:crossAx val="425400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Инф-комм. умен.</c:v>
                </c:pt>
                <c:pt idx="1">
                  <c:v>Регуляц-комм. умен.</c:v>
                </c:pt>
                <c:pt idx="2">
                  <c:v>Аффект-комм. умен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17.5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Инф-комм. умен.</c:v>
                </c:pt>
                <c:pt idx="1">
                  <c:v>Регуляц-комм. умен.</c:v>
                </c:pt>
                <c:pt idx="2">
                  <c:v>Аффект-комм. умен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</c:v>
                </c:pt>
                <c:pt idx="1">
                  <c:v>50.5</c:v>
                </c:pt>
                <c:pt idx="2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Инф-комм. умен.</c:v>
                </c:pt>
                <c:pt idx="1">
                  <c:v>Регуляц-комм. умен.</c:v>
                </c:pt>
                <c:pt idx="2">
                  <c:v>Аффект-комм. умен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</c:v>
                </c:pt>
                <c:pt idx="1">
                  <c:v>32</c:v>
                </c:pt>
                <c:pt idx="2">
                  <c:v>17</c:v>
                </c:pt>
              </c:numCache>
            </c:numRef>
          </c:val>
        </c:ser>
        <c:axId val="75584640"/>
        <c:axId val="75586176"/>
      </c:barChart>
      <c:catAx>
        <c:axId val="75584640"/>
        <c:scaling>
          <c:orientation val="minMax"/>
        </c:scaling>
        <c:axPos val="b"/>
        <c:tickLblPos val="nextTo"/>
        <c:crossAx val="75586176"/>
        <c:crosses val="autoZero"/>
        <c:auto val="1"/>
        <c:lblAlgn val="ctr"/>
        <c:lblOffset val="100"/>
      </c:catAx>
      <c:valAx>
        <c:axId val="75586176"/>
        <c:scaling>
          <c:orientation val="minMax"/>
        </c:scaling>
        <c:axPos val="l"/>
        <c:majorGridlines/>
        <c:numFmt formatCode="General" sourceLinked="1"/>
        <c:tickLblPos val="nextTo"/>
        <c:crossAx val="755846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умений у детей старшего дошкольного возраста с ТНР посредством универсального сенсорного панно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4343400"/>
            <a:ext cx="6400800" cy="2057400"/>
          </a:xfrm>
        </p:spPr>
        <p:txBody>
          <a:bodyPr>
            <a:normAutofit/>
          </a:bodyPr>
          <a:lstStyle/>
          <a:p>
            <a:pPr algn="r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Иванова Т.Н., педагог-психолог МБДОУ № 322</a:t>
            </a:r>
          </a:p>
          <a:p>
            <a:pPr algn="r"/>
            <a:endPara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Универсальное сенсорное панно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9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4800600" cy="3200400"/>
          </a:xfrm>
        </p:spPr>
      </p:pic>
      <p:pic>
        <p:nvPicPr>
          <p:cNvPr id="6" name="Рисунок 5" descr="IMG_2000.JPG"/>
          <p:cNvPicPr>
            <a:picLocks noChangeAspect="1"/>
          </p:cNvPicPr>
          <p:nvPr/>
        </p:nvPicPr>
        <p:blipFill>
          <a:blip r:embed="rId3" cstate="print"/>
          <a:srcRect t="12222" b="7778"/>
          <a:stretch>
            <a:fillRect/>
          </a:stretch>
        </p:blipFill>
        <p:spPr>
          <a:xfrm>
            <a:off x="0" y="3962400"/>
            <a:ext cx="6934200" cy="3200400"/>
          </a:xfrm>
          <a:prstGeom prst="rect">
            <a:avLst/>
          </a:prstGeom>
        </p:spPr>
      </p:pic>
      <p:pic>
        <p:nvPicPr>
          <p:cNvPr id="9" name="Рисунок 8" descr="IMG_2002.JPG"/>
          <p:cNvPicPr>
            <a:picLocks noChangeAspect="1"/>
          </p:cNvPicPr>
          <p:nvPr/>
        </p:nvPicPr>
        <p:blipFill>
          <a:blip r:embed="rId4" cstate="print"/>
          <a:srcRect l="3333" t="11111" r="4167" b="12222"/>
          <a:stretch>
            <a:fillRect/>
          </a:stretch>
        </p:blipFill>
        <p:spPr>
          <a:xfrm>
            <a:off x="4800600" y="762000"/>
            <a:ext cx="3962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Потайной карман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J:\DCIM\118___02\IMG_19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универсального сенсорного панно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карман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2133600"/>
            <a:ext cx="3581400" cy="388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>
            <a:stCxn id="4" idx="0"/>
            <a:endCxn id="4" idx="2"/>
          </p:cNvCxnSpPr>
          <p:nvPr/>
        </p:nvCxnSpPr>
        <p:spPr>
          <a:xfrm>
            <a:off x="4000500" y="2133600"/>
            <a:ext cx="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38600" y="46482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905000" y="36576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38800" y="50292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4543425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отдыха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для размещения продуктов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257800" y="26670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Арка 24"/>
          <p:cNvSpPr/>
          <p:nvPr/>
        </p:nvSpPr>
        <p:spPr>
          <a:xfrm rot="8070277">
            <a:off x="2148409" y="2153614"/>
            <a:ext cx="457200" cy="446913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2653673">
            <a:off x="2148472" y="5582518"/>
            <a:ext cx="457200" cy="446913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3915120">
            <a:off x="5422287" y="2151706"/>
            <a:ext cx="457200" cy="446913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752600" y="5791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Развороты- вкладыши сенсорного панно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9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019" t="12508"/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мероприятие в физкультурном зале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8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«Овощи и фрукты»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9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2443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9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педагогического опыта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Данный педагогический опыт может быть полезен, как специалистам, работающим с детьми с ОВЗ, так и педагогам дошкольных учреждений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5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мероприятие в музыкальном зале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J:\DCIM\118___02\IMG_19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9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3452" b="10256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внедрением ФГОС ДО,  проблема  поиска  методов  и средств развития коммуникативных умений детей с ОВЗ, стала особо актуальна для  любого детского сада,  в который может поступить ребенок с ТНР в рамках инклюзивного образования.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мероприятие с педагогом-психологом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1650" y="2419301"/>
            <a:ext cx="228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en-US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fontAlgn="t"/>
            <a:r>
              <a:rPr lang="en-US" dirty="0" smtClean="0">
                <a:solidFill>
                  <a:srgbClr val="FFFFFF"/>
                </a:solidFill>
                <a:latin typeface="Arial"/>
              </a:rPr>
              <a:t>DSC_0629.JPG</a:t>
            </a:r>
          </a:p>
          <a:p>
            <a:pPr fontAlgn="t"/>
            <a:r>
              <a:rPr lang="en-US" dirty="0" smtClean="0">
                <a:solidFill>
                  <a:srgbClr val="FFFFFF"/>
                </a:solidFill>
                <a:latin typeface="Arial"/>
              </a:rPr>
              <a:t>DSC_0630.JPG</a:t>
            </a:r>
          </a:p>
          <a:p>
            <a:pPr fontAlgn="t"/>
            <a:r>
              <a:rPr lang="en-US" dirty="0" smtClean="0">
                <a:solidFill>
                  <a:srgbClr val="FFFFFF"/>
                </a:solidFill>
                <a:latin typeface="Arial"/>
              </a:rPr>
              <a:t>DSC_0631.JPG</a:t>
            </a:r>
          </a:p>
          <a:p>
            <a:pPr fontAlgn="t"/>
            <a:r>
              <a:rPr lang="en-US" dirty="0" smtClean="0">
                <a:solidFill>
                  <a:srgbClr val="FFFFFF"/>
                </a:solidFill>
                <a:latin typeface="Arial"/>
              </a:rPr>
              <a:t>DSC_0632.JPG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ня\Downloads\DSC_0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«Помоги ежику собрать яблоки»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ня\Downloads\DSC_06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«Звуковой лабиринт»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6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144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DCIM\117___12\IMG_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6693892" cy="6096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Творчество родителей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2087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Сводные результаты диагностического обследования трех компонентов коммуникативных умений детей старшего дошкольного возраста с ТНР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процентах)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реализации комплекса игровых занятий с использованием универсального сенсорного панно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81000" y="1984375"/>
          <a:ext cx="83820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6002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кредо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Заинтересованность ребенка- залог успеха педагога!»</a:t>
            </a:r>
          </a:p>
        </p:txBody>
      </p:sp>
    </p:spTree>
    <p:extLst>
      <p:ext uri="{BB962C8B-B14F-4D97-AF65-F5344CB8AC3E}">
        <p14:creationId xmlns="" xmlns:p14="http://schemas.microsoft.com/office/powerpoint/2010/main" val="24575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6806" y="2407722"/>
            <a:ext cx="5743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2245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особенности детей с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тнр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характерны трудности в овладении операциями анализа,  синтеза и сравнения;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не дифференцирует сходные эмоции,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(Л.М.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Шипицина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Л.С. Волкова, 1993);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характерны недостаточный уровень общения и неумение сотрудничать с окружающими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(В.И. Терентьева, 2000).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коммуникативных умений по Л. Р.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Мунировой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848600" cy="5026152"/>
          </a:xfrm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информационно-коммуникативные умения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умения вступать в коммуникативный контакт, использовать средства вербального и невербального общения;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регуляционно-коммуникативные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умения- включают в себя умение управлять своими действиями;</a:t>
            </a:r>
          </a:p>
          <a:p>
            <a:pPr algn="just"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аффективно-коммуникативные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умения включают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умение поделиться своим настроением.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Диагностический комплекс: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Методика изучения особенностей восприятия и понимания дошкольниками эмоционального состояния изображенного человека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А.М. Щетинина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Методика «Рукавички» 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Диагностика коммуникативных способностей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С.П. Соснина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Сводные результаты диагностического обследования трех компонентов коммуникативных умений детей старшего дошкольного возраста с ТНР </a:t>
            </a: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процентном соотношении)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81000" y="19812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регуляционно-коммуникативных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умений детей старшего дошкольного возраста с ТНР посредством универсального сенсорного панно.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924800" cy="5102352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отечественную и зарубежную литературу по проблеме;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диагностику уровня сформированности коммуникативных умений по трем компонентам;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методические рекомендации по развитию коммуникативных умений детей старшего дошкольного возраста с ТНР;</a:t>
            </a:r>
          </a:p>
          <a:p>
            <a:pPr lvl="0" algn="just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коммуникативных умений детей старшего дошкольного возраста с ТНР.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Новизна педагогического опыта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Комплексный подход к осуществлению коррекционного процесса в различных видах деятельности разными специалистами ДОУ, посредством универсального сенсорного панно, способствует развитию коммуникативных умений детей с ТНР.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311</TotalTime>
  <Words>443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Развитие коммуникативных умений у детей старшего дошкольного возраста с ТНР посредством универсального сенсорного панно</vt:lpstr>
      <vt:lpstr>Актуальность темы</vt:lpstr>
      <vt:lpstr>Психолого-педагогические особенности детей с тнр:</vt:lpstr>
      <vt:lpstr>Классификация коммуникативных умений по Л. Р. Мунировой</vt:lpstr>
      <vt:lpstr>Диагностический комплекс:</vt:lpstr>
      <vt:lpstr>Сводные результаты диагностического обследования трех компонентов коммуникативных умений детей старшего дошкольного возраста с ТНР (в процентном соотношении) </vt:lpstr>
      <vt:lpstr>Цель</vt:lpstr>
      <vt:lpstr>Задачи: </vt:lpstr>
      <vt:lpstr>Новизна педагогического опыта</vt:lpstr>
      <vt:lpstr>Универсальное сенсорное панно</vt:lpstr>
      <vt:lpstr>Потайной карман</vt:lpstr>
      <vt:lpstr>Схема универсального сенсорного панно</vt:lpstr>
      <vt:lpstr>Развороты- вкладыши сенсорного панно</vt:lpstr>
      <vt:lpstr>Игровое мероприятие в физкультурном зале</vt:lpstr>
      <vt:lpstr>«Овощи и фрукты»</vt:lpstr>
      <vt:lpstr>«Теремок»</vt:lpstr>
      <vt:lpstr>Практическая значимость педагогического опыта</vt:lpstr>
      <vt:lpstr>Игровое мероприятие в музыкальном зале</vt:lpstr>
      <vt:lpstr>Дидактический материал</vt:lpstr>
      <vt:lpstr>Игровое мероприятие с педагогом-психологом</vt:lpstr>
      <vt:lpstr>«Помоги ежику собрать яблоки»</vt:lpstr>
      <vt:lpstr>«Звуковой лабиринт»</vt:lpstr>
      <vt:lpstr>Творчество родителей</vt:lpstr>
      <vt:lpstr>Сводные результаты диагностического обследования трех компонентов коммуникативных умений детей старшего дошкольного возраста с ТНР (в процентах) после реализации комплекса игровых занятий с использованием универсального сенсорного панно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коммуникативных умений у детей старшего дошкольного возраста с ТНР посредством универсального сенсорного панно.</dc:title>
  <dc:creator>Таня</dc:creator>
  <cp:lastModifiedBy>Таня</cp:lastModifiedBy>
  <cp:revision>47</cp:revision>
  <dcterms:created xsi:type="dcterms:W3CDTF">2017-03-02T14:12:36Z</dcterms:created>
  <dcterms:modified xsi:type="dcterms:W3CDTF">2017-03-05T14:36:53Z</dcterms:modified>
</cp:coreProperties>
</file>